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11"/>
  </p:notesMasterIdLst>
  <p:sldIdLst>
    <p:sldId id="256" r:id="rId2"/>
    <p:sldId id="257" r:id="rId3"/>
    <p:sldId id="267" r:id="rId4"/>
    <p:sldId id="269" r:id="rId5"/>
    <p:sldId id="262" r:id="rId6"/>
    <p:sldId id="270" r:id="rId7"/>
    <p:sldId id="263" r:id="rId8"/>
    <p:sldId id="264" r:id="rId9"/>
    <p:sldId id="266" r:id="rId10"/>
  </p:sldIdLst>
  <p:sldSz cx="9144000" cy="5143500" type="screen16x9"/>
  <p:notesSz cx="6858000" cy="9144000"/>
  <p:embeddedFontLst>
    <p:embeddedFont>
      <p:font typeface="Gill Sans MT Condensed" charset="0"/>
      <p:regular r:id="rId12"/>
    </p:embeddedFont>
    <p:embeddedFont>
      <p:font typeface="Hind" charset="0"/>
      <p:regular r:id="rId13"/>
      <p:bold r:id="rId14"/>
    </p:embeddedFont>
    <p:embeddedFont>
      <p:font typeface="Calibri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794489E-FBEB-4589-BF9B-B8BD1D8859E1}">
  <a:tblStyle styleId="{5794489E-FBEB-4589-BF9B-B8BD1D8859E1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9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48762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Shape 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2328150" y="1991825"/>
            <a:ext cx="4487700" cy="1159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4600"/>
            </a:lvl1pPr>
            <a:lvl2pPr lvl="1" algn="ctr">
              <a:spcBef>
                <a:spcPts val="0"/>
              </a:spcBef>
              <a:buSzPct val="100000"/>
              <a:defRPr sz="4800"/>
            </a:lvl2pPr>
            <a:lvl3pPr lvl="2" algn="ctr">
              <a:spcBef>
                <a:spcPts val="0"/>
              </a:spcBef>
              <a:buSzPct val="100000"/>
              <a:defRPr sz="4800"/>
            </a:lvl3pPr>
            <a:lvl4pPr lvl="3" algn="ctr">
              <a:spcBef>
                <a:spcPts val="0"/>
              </a:spcBef>
              <a:buSzPct val="100000"/>
              <a:defRPr sz="4800"/>
            </a:lvl4pPr>
            <a:lvl5pPr lvl="4" algn="ctr">
              <a:spcBef>
                <a:spcPts val="0"/>
              </a:spcBef>
              <a:buSzPct val="100000"/>
              <a:defRPr sz="4800"/>
            </a:lvl5pPr>
            <a:lvl6pPr lvl="5" algn="ctr">
              <a:spcBef>
                <a:spcPts val="0"/>
              </a:spcBef>
              <a:buSzPct val="100000"/>
              <a:defRPr sz="4800"/>
            </a:lvl6pPr>
            <a:lvl7pPr lvl="6" algn="ctr">
              <a:spcBef>
                <a:spcPts val="0"/>
              </a:spcBef>
              <a:buSzPct val="100000"/>
              <a:defRPr sz="4800"/>
            </a:lvl7pPr>
            <a:lvl8pPr lvl="7" algn="ctr">
              <a:spcBef>
                <a:spcPts val="0"/>
              </a:spcBef>
              <a:buSzPct val="100000"/>
              <a:defRPr sz="4800"/>
            </a:lvl8pPr>
            <a:lvl9pPr lvl="8"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0" name="Shape 10"/>
          <p:cNvSpPr/>
          <p:nvPr/>
        </p:nvSpPr>
        <p:spPr>
          <a:xfrm rot="5400000" flipH="1">
            <a:off x="6177274" y="-42337"/>
            <a:ext cx="3688200" cy="2246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 rot="5400000" flipH="1">
            <a:off x="-698074" y="3247199"/>
            <a:ext cx="3573900" cy="21771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/>
          <p:nvPr/>
        </p:nvSpPr>
        <p:spPr>
          <a:xfrm rot="-5400000" flipH="1">
            <a:off x="-428544" y="2831031"/>
            <a:ext cx="2195100" cy="13380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hape 13"/>
          <p:cNvSpPr/>
          <p:nvPr/>
        </p:nvSpPr>
        <p:spPr>
          <a:xfrm rot="-5400000" flipH="1">
            <a:off x="563747" y="2068298"/>
            <a:ext cx="1518899" cy="925499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Shape 14"/>
          <p:cNvSpPr/>
          <p:nvPr/>
        </p:nvSpPr>
        <p:spPr>
          <a:xfrm rot="5400000">
            <a:off x="-253698" y="2260564"/>
            <a:ext cx="1297199" cy="7899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Shape 15"/>
          <p:cNvSpPr/>
          <p:nvPr/>
        </p:nvSpPr>
        <p:spPr>
          <a:xfrm rot="-5400000">
            <a:off x="-192598" y="1950592"/>
            <a:ext cx="985799" cy="6006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Shape 16"/>
          <p:cNvSpPr/>
          <p:nvPr/>
        </p:nvSpPr>
        <p:spPr>
          <a:xfrm rot="5400000" flipH="1">
            <a:off x="7217674" y="1270025"/>
            <a:ext cx="2394600" cy="1458899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Shape 17"/>
          <p:cNvSpPr/>
          <p:nvPr/>
        </p:nvSpPr>
        <p:spPr>
          <a:xfrm rot="-5400000">
            <a:off x="7922499" y="2744289"/>
            <a:ext cx="1518600" cy="925499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Shape 18"/>
          <p:cNvSpPr/>
          <p:nvPr/>
        </p:nvSpPr>
        <p:spPr>
          <a:xfrm rot="-5400000" flipH="1">
            <a:off x="7315902" y="2802274"/>
            <a:ext cx="1027799" cy="6261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/>
          <p:nvPr/>
        </p:nvSpPr>
        <p:spPr>
          <a:xfrm rot="-5400000" flipH="1">
            <a:off x="6337825" y="578874"/>
            <a:ext cx="1520099" cy="926099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067087" y="912850"/>
            <a:ext cx="5972100" cy="6359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1067100" y="1706950"/>
            <a:ext cx="2977800" cy="3218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224148" y="1706950"/>
            <a:ext cx="2977800" cy="3218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800"/>
            </a:lvl1pPr>
            <a:lvl2pPr lvl="1">
              <a:spcBef>
                <a:spcPts val="0"/>
              </a:spcBef>
              <a:buSzPct val="100000"/>
              <a:defRPr sz="1800"/>
            </a:lvl2pPr>
            <a:lvl3pPr lvl="2">
              <a:spcBef>
                <a:spcPts val="0"/>
              </a:spcBef>
              <a:buSzPct val="100000"/>
              <a:defRPr sz="1800"/>
            </a:lvl3pPr>
            <a:lvl4pPr lvl="3">
              <a:spcBef>
                <a:spcPts val="0"/>
              </a:spcBef>
              <a:buSzPct val="100000"/>
              <a:defRPr sz="1800"/>
            </a:lvl4pPr>
            <a:lvl5pPr lvl="4">
              <a:spcBef>
                <a:spcPts val="0"/>
              </a:spcBef>
              <a:buSzPct val="100000"/>
              <a:defRPr sz="1800"/>
            </a:lvl5pPr>
            <a:lvl6pPr lvl="5">
              <a:spcBef>
                <a:spcPts val="0"/>
              </a:spcBef>
              <a:buSzPct val="100000"/>
              <a:defRPr sz="1800"/>
            </a:lvl6pPr>
            <a:lvl7pPr lvl="6">
              <a:spcBef>
                <a:spcPts val="0"/>
              </a:spcBef>
              <a:buSzPct val="100000"/>
              <a:defRPr sz="1800"/>
            </a:lvl7pPr>
            <a:lvl8pPr lvl="7">
              <a:spcBef>
                <a:spcPts val="0"/>
              </a:spcBef>
              <a:buSzPct val="100000"/>
              <a:defRPr sz="1800"/>
            </a:lvl8pPr>
            <a:lvl9pPr lvl="8">
              <a:spcBef>
                <a:spcPts val="0"/>
              </a:spcBef>
              <a:buSzPct val="100000"/>
              <a:defRPr sz="1800"/>
            </a:lvl9pPr>
          </a:lstStyle>
          <a:p>
            <a:endParaRPr/>
          </a:p>
        </p:txBody>
      </p:sp>
      <p:grpSp>
        <p:nvGrpSpPr>
          <p:cNvPr id="65" name="Shape 65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66" name="Shape 66"/>
            <p:cNvSpPr/>
            <p:nvPr/>
          </p:nvSpPr>
          <p:spPr>
            <a:xfrm rot="5400000" flipH="1">
              <a:off x="7471942" y="406043"/>
              <a:ext cx="2078100" cy="12659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Shape 67"/>
            <p:cNvSpPr/>
            <p:nvPr/>
          </p:nvSpPr>
          <p:spPr>
            <a:xfrm rot="5400000" flipH="1">
              <a:off x="7072799" y="1666233"/>
              <a:ext cx="2574299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Shape 68"/>
            <p:cNvSpPr/>
            <p:nvPr/>
          </p:nvSpPr>
          <p:spPr>
            <a:xfrm rot="-5400000">
              <a:off x="8020586" y="2718091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Shape 69"/>
            <p:cNvSpPr/>
            <p:nvPr/>
          </p:nvSpPr>
          <p:spPr>
            <a:xfrm rot="-5400000">
              <a:off x="7178152" y="542729"/>
              <a:ext cx="1110899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Shape 70"/>
            <p:cNvSpPr/>
            <p:nvPr/>
          </p:nvSpPr>
          <p:spPr>
            <a:xfrm rot="-5400000" flipH="1">
              <a:off x="8242800" y="3381814"/>
              <a:ext cx="784500" cy="477899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" name="Shape 71"/>
          <p:cNvGrpSpPr/>
          <p:nvPr/>
        </p:nvGrpSpPr>
        <p:grpSpPr>
          <a:xfrm>
            <a:off x="3" y="2738679"/>
            <a:ext cx="722479" cy="2404814"/>
            <a:chOff x="3" y="2750304"/>
            <a:chExt cx="722479" cy="2404814"/>
          </a:xfrm>
        </p:grpSpPr>
        <p:sp>
          <p:nvSpPr>
            <p:cNvPr id="72" name="Shape 72"/>
            <p:cNvSpPr/>
            <p:nvPr/>
          </p:nvSpPr>
          <p:spPr>
            <a:xfrm rot="5400000" flipH="1">
              <a:off x="-231667" y="3341328"/>
              <a:ext cx="1185900" cy="7223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Shape 73"/>
            <p:cNvSpPr/>
            <p:nvPr/>
          </p:nvSpPr>
          <p:spPr>
            <a:xfrm rot="5400000">
              <a:off x="-158106" y="3063819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Shape 74"/>
            <p:cNvSpPr/>
            <p:nvPr/>
          </p:nvSpPr>
          <p:spPr>
            <a:xfrm rot="-5400000" flipH="1">
              <a:off x="-173394" y="4440518"/>
              <a:ext cx="888000" cy="5411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" name="Shape 75"/>
            <p:cNvSpPr/>
            <p:nvPr/>
          </p:nvSpPr>
          <p:spPr>
            <a:xfrm rot="-5400000">
              <a:off x="-120146" y="2870454"/>
              <a:ext cx="614699" cy="374399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Shape 76"/>
            <p:cNvSpPr/>
            <p:nvPr/>
          </p:nvSpPr>
          <p:spPr>
            <a:xfrm rot="-5400000" flipH="1">
              <a:off x="228055" y="4058303"/>
              <a:ext cx="614399" cy="374399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mall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Shape 123"/>
          <p:cNvGrpSpPr/>
          <p:nvPr/>
        </p:nvGrpSpPr>
        <p:grpSpPr>
          <a:xfrm>
            <a:off x="7934862" y="4"/>
            <a:ext cx="1209178" cy="2774602"/>
            <a:chOff x="7395202" y="-6"/>
            <a:chExt cx="1748884" cy="4013021"/>
          </a:xfrm>
        </p:grpSpPr>
        <p:sp>
          <p:nvSpPr>
            <p:cNvPr id="124" name="Shape 124"/>
            <p:cNvSpPr/>
            <p:nvPr/>
          </p:nvSpPr>
          <p:spPr>
            <a:xfrm rot="5400000" flipH="1">
              <a:off x="7471942" y="406043"/>
              <a:ext cx="2078100" cy="12659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Shape 125"/>
            <p:cNvSpPr/>
            <p:nvPr/>
          </p:nvSpPr>
          <p:spPr>
            <a:xfrm rot="5400000" flipH="1">
              <a:off x="7072799" y="1666233"/>
              <a:ext cx="2574299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Shape 126"/>
            <p:cNvSpPr/>
            <p:nvPr/>
          </p:nvSpPr>
          <p:spPr>
            <a:xfrm rot="-5400000">
              <a:off x="8020586" y="2718091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Shape 127"/>
            <p:cNvSpPr/>
            <p:nvPr/>
          </p:nvSpPr>
          <p:spPr>
            <a:xfrm rot="-5400000">
              <a:off x="7178152" y="542729"/>
              <a:ext cx="1110899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 rot="-5400000" flipH="1">
              <a:off x="8242800" y="3381814"/>
              <a:ext cx="784500" cy="477899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9" name="Shape 129"/>
          <p:cNvGrpSpPr/>
          <p:nvPr/>
        </p:nvGrpSpPr>
        <p:grpSpPr>
          <a:xfrm>
            <a:off x="0" y="2232486"/>
            <a:ext cx="874633" cy="2911267"/>
            <a:chOff x="3" y="2750304"/>
            <a:chExt cx="722479" cy="2404814"/>
          </a:xfrm>
        </p:grpSpPr>
        <p:sp>
          <p:nvSpPr>
            <p:cNvPr id="130" name="Shape 130"/>
            <p:cNvSpPr/>
            <p:nvPr/>
          </p:nvSpPr>
          <p:spPr>
            <a:xfrm rot="5400000" flipH="1">
              <a:off x="-231667" y="3341328"/>
              <a:ext cx="1185900" cy="7223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Shape 131"/>
            <p:cNvSpPr/>
            <p:nvPr/>
          </p:nvSpPr>
          <p:spPr>
            <a:xfrm rot="5400000">
              <a:off x="-158106" y="3063819"/>
              <a:ext cx="808800" cy="4923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 rot="-5400000" flipH="1">
              <a:off x="-173394" y="4440518"/>
              <a:ext cx="888000" cy="5411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Shape 133"/>
            <p:cNvSpPr/>
            <p:nvPr/>
          </p:nvSpPr>
          <p:spPr>
            <a:xfrm rot="-5400000">
              <a:off x="-120146" y="2870454"/>
              <a:ext cx="614699" cy="374399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Shape 134"/>
            <p:cNvSpPr/>
            <p:nvPr/>
          </p:nvSpPr>
          <p:spPr>
            <a:xfrm rot="-5400000" flipH="1">
              <a:off x="228055" y="4058303"/>
              <a:ext cx="614399" cy="374399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big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Shape 136"/>
          <p:cNvGrpSpPr/>
          <p:nvPr/>
        </p:nvGrpSpPr>
        <p:grpSpPr>
          <a:xfrm>
            <a:off x="7395202" y="-6"/>
            <a:ext cx="1748884" cy="4013021"/>
            <a:chOff x="7395202" y="-6"/>
            <a:chExt cx="1748884" cy="4013021"/>
          </a:xfrm>
        </p:grpSpPr>
        <p:sp>
          <p:nvSpPr>
            <p:cNvPr id="137" name="Shape 137"/>
            <p:cNvSpPr/>
            <p:nvPr/>
          </p:nvSpPr>
          <p:spPr>
            <a:xfrm rot="5400000" flipH="1">
              <a:off x="7471942" y="406043"/>
              <a:ext cx="2078100" cy="1265999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CC3399"/>
                </a:gs>
                <a:gs pos="100000">
                  <a:srgbClr val="6699FF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Shape 138"/>
            <p:cNvSpPr/>
            <p:nvPr/>
          </p:nvSpPr>
          <p:spPr>
            <a:xfrm rot="5400000" flipH="1">
              <a:off x="7072799" y="1666233"/>
              <a:ext cx="2574299" cy="15681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33CCCC"/>
                </a:gs>
                <a:gs pos="100000">
                  <a:srgbClr val="66FF33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Shape 139"/>
            <p:cNvSpPr/>
            <p:nvPr/>
          </p:nvSpPr>
          <p:spPr>
            <a:xfrm rot="-5400000">
              <a:off x="8020586" y="2718091"/>
              <a:ext cx="1396200" cy="850800"/>
            </a:xfrm>
            <a:prstGeom prst="parallelogram">
              <a:avLst>
                <a:gd name="adj" fmla="val 81897"/>
              </a:avLst>
            </a:prstGeom>
            <a:gradFill>
              <a:gsLst>
                <a:gs pos="0">
                  <a:srgbClr val="FF0066"/>
                </a:gs>
                <a:gs pos="100000">
                  <a:srgbClr val="FF9900"/>
                </a:gs>
              </a:gsLst>
              <a:lin ang="5400012" scaled="0"/>
            </a:gra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Shape 140"/>
            <p:cNvSpPr/>
            <p:nvPr/>
          </p:nvSpPr>
          <p:spPr>
            <a:xfrm rot="-5400000">
              <a:off x="7178152" y="542729"/>
              <a:ext cx="1110899" cy="676800"/>
            </a:xfrm>
            <a:prstGeom prst="parallelogram">
              <a:avLst>
                <a:gd name="adj" fmla="val 81897"/>
              </a:avLst>
            </a:prstGeom>
            <a:solidFill>
              <a:srgbClr val="FFFFFF">
                <a:alpha val="14229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Shape 141"/>
            <p:cNvSpPr/>
            <p:nvPr/>
          </p:nvSpPr>
          <p:spPr>
            <a:xfrm rot="-5400000" flipH="1">
              <a:off x="8242800" y="3381814"/>
              <a:ext cx="784500" cy="477899"/>
            </a:xfrm>
            <a:prstGeom prst="parallelogram">
              <a:avLst>
                <a:gd name="adj" fmla="val 81897"/>
              </a:avLst>
            </a:prstGeom>
            <a:solidFill>
              <a:srgbClr val="0066FF">
                <a:alpha val="22690"/>
              </a:srgbClr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2" name="Shape 142"/>
          <p:cNvSpPr/>
          <p:nvPr/>
        </p:nvSpPr>
        <p:spPr>
          <a:xfrm rot="5400000" flipH="1">
            <a:off x="-479615" y="1845054"/>
            <a:ext cx="2455200" cy="14958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CC3399"/>
              </a:gs>
              <a:gs pos="100000">
                <a:srgbClr val="6699FF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/>
          <p:nvPr/>
        </p:nvSpPr>
        <p:spPr>
          <a:xfrm rot="5400000">
            <a:off x="-262151" y="1526812"/>
            <a:ext cx="1340700" cy="816300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33CCCC"/>
              </a:gs>
              <a:gs pos="100000">
                <a:srgbClr val="66FF33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/>
          <p:nvPr/>
        </p:nvSpPr>
        <p:spPr>
          <a:xfrm rot="-5400000" flipH="1">
            <a:off x="-358954" y="3663588"/>
            <a:ext cx="1838400" cy="1120499"/>
          </a:xfrm>
          <a:prstGeom prst="parallelogram">
            <a:avLst>
              <a:gd name="adj" fmla="val 81897"/>
            </a:avLst>
          </a:prstGeom>
          <a:gradFill>
            <a:gsLst>
              <a:gs pos="0">
                <a:srgbClr val="FF0066"/>
              </a:gs>
              <a:gs pos="100000">
                <a:srgbClr val="FF9900"/>
              </a:gs>
            </a:gsLst>
            <a:lin ang="5400012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Shape 145"/>
          <p:cNvSpPr/>
          <p:nvPr/>
        </p:nvSpPr>
        <p:spPr>
          <a:xfrm rot="-5400000">
            <a:off x="-199051" y="1206481"/>
            <a:ext cx="1018799" cy="620700"/>
          </a:xfrm>
          <a:prstGeom prst="parallelogram">
            <a:avLst>
              <a:gd name="adj" fmla="val 81897"/>
            </a:avLst>
          </a:prstGeom>
          <a:solidFill>
            <a:srgbClr val="FFFFFF">
              <a:alpha val="14229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Shape 146"/>
          <p:cNvSpPr/>
          <p:nvPr/>
        </p:nvSpPr>
        <p:spPr>
          <a:xfrm rot="-5400000" flipH="1">
            <a:off x="472233" y="3024660"/>
            <a:ext cx="1271999" cy="775199"/>
          </a:xfrm>
          <a:prstGeom prst="parallelogram">
            <a:avLst>
              <a:gd name="adj" fmla="val 81897"/>
            </a:avLst>
          </a:prstGeom>
          <a:solidFill>
            <a:srgbClr val="0066FF">
              <a:alpha val="22690"/>
            </a:srgbClr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1F3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067087" y="912850"/>
            <a:ext cx="5972100" cy="635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>
              <a:spcBef>
                <a:spcPts val="0"/>
              </a:spcBef>
              <a:buClr>
                <a:srgbClr val="FFFFFF"/>
              </a:buClr>
              <a:buSzPct val="100000"/>
              <a:buFont typeface="Hind"/>
              <a:buNone/>
              <a:defRPr sz="3000" b="1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067087" y="1650547"/>
            <a:ext cx="5972100" cy="2764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1pPr>
            <a:lvl2pPr lvl="1">
              <a:spcBef>
                <a:spcPts val="48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2pPr>
            <a:lvl3pPr lvl="2">
              <a:spcBef>
                <a:spcPts val="48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3pPr>
            <a:lvl4pPr lvl="3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4pPr>
            <a:lvl5pPr lvl="4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5pPr>
            <a:lvl6pPr lvl="5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6pPr>
            <a:lvl7pPr lvl="6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7pPr>
            <a:lvl8pPr lvl="7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›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8pPr>
            <a:lvl9pPr lvl="8">
              <a:spcBef>
                <a:spcPts val="360"/>
              </a:spcBef>
              <a:buClr>
                <a:srgbClr val="1C4587"/>
              </a:buClr>
              <a:buSzPct val="100000"/>
              <a:buFont typeface="Hind"/>
              <a:buChar char="»"/>
              <a:defRPr sz="2400">
                <a:solidFill>
                  <a:srgbClr val="FFFFFF"/>
                </a:solidFill>
                <a:latin typeface="Hind"/>
                <a:ea typeface="Hind"/>
                <a:cs typeface="Hind"/>
                <a:sym typeface="Hi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6" r:id="rId3"/>
    <p:sldLayoutId id="214748365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VzeSzZ8rgCQ" TargetMode="Externa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2340745" y="2211710"/>
            <a:ext cx="4487700" cy="11597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000" dirty="0" smtClean="0">
                <a:solidFill>
                  <a:srgbClr val="FFC000"/>
                </a:solidFill>
                <a:latin typeface="Gill Sans MT Condensed" pitchFamily="34" charset="0"/>
              </a:rPr>
              <a:t>Sesión: </a:t>
            </a:r>
            <a:r>
              <a:rPr lang="en" sz="4000" dirty="0" smtClean="0">
                <a:solidFill>
                  <a:srgbClr val="FFC000"/>
                </a:solidFill>
                <a:latin typeface="Gill Sans MT Condensed" pitchFamily="34" charset="0"/>
              </a:rPr>
              <a:t>Uso Respons</a:t>
            </a:r>
            <a:r>
              <a:rPr lang="es-ES" sz="4000" dirty="0">
                <a:solidFill>
                  <a:srgbClr val="FFC000"/>
                </a:solidFill>
                <a:latin typeface="Gill Sans MT Condensed" pitchFamily="34" charset="0"/>
              </a:rPr>
              <a:t>a</a:t>
            </a:r>
            <a:r>
              <a:rPr lang="en" sz="4000" dirty="0" smtClean="0">
                <a:solidFill>
                  <a:srgbClr val="FFC000"/>
                </a:solidFill>
                <a:latin typeface="Gill Sans MT Condensed" pitchFamily="34" charset="0"/>
              </a:rPr>
              <a:t>ble de Redes Sociales e Internet. Grooming y Marco Legal</a:t>
            </a:r>
            <a:br>
              <a:rPr lang="en" sz="4000" dirty="0" smtClean="0">
                <a:solidFill>
                  <a:srgbClr val="FFC000"/>
                </a:solidFill>
                <a:latin typeface="Gill Sans MT Condensed" pitchFamily="34" charset="0"/>
              </a:rPr>
            </a:br>
            <a:endParaRPr lang="en" sz="4000" dirty="0">
              <a:solidFill>
                <a:srgbClr val="FFC000"/>
              </a:solidFill>
              <a:latin typeface="Gill Sans MT Condensed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615" y="267494"/>
            <a:ext cx="21955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1509"/>
            <a:ext cx="573087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003" y="411507"/>
            <a:ext cx="372442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940152" y="4133496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>
                <a:solidFill>
                  <a:schemeClr val="accent3"/>
                </a:solidFill>
              </a:rPr>
              <a:t>Psicóloga Daniela González R.</a:t>
            </a:r>
            <a:endParaRPr lang="es-ES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1067087" y="303250"/>
            <a:ext cx="5972100" cy="635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 smtClean="0">
                <a:solidFill>
                  <a:srgbClr val="7030A0"/>
                </a:solidFill>
              </a:rPr>
              <a:t>Para Reflexionar…</a:t>
            </a:r>
            <a:endParaRPr lang="en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415" y="975531"/>
            <a:ext cx="2455217" cy="3120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1" y="1419622"/>
            <a:ext cx="2016224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2627784" y="4227934"/>
            <a:ext cx="42017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www.youtube.com/watch?v=VzeSzZ8rgCQ</a:t>
            </a:r>
            <a:r>
              <a:rPr lang="es-ES" dirty="0" smtClean="0"/>
              <a:t> </a:t>
            </a:r>
            <a:endParaRPr lang="es-ES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-152481"/>
            <a:ext cx="5972100" cy="635999"/>
          </a:xfrm>
        </p:spPr>
        <p:txBody>
          <a:bodyPr/>
          <a:lstStyle/>
          <a:p>
            <a:pPr algn="ctr"/>
            <a:r>
              <a:rPr lang="es-ES" sz="2400" dirty="0" err="1" smtClean="0">
                <a:solidFill>
                  <a:srgbClr val="C00000"/>
                </a:solidFill>
              </a:rPr>
              <a:t>Grooming</a:t>
            </a:r>
            <a:r>
              <a:rPr lang="es-ES" sz="2400" dirty="0" smtClean="0">
                <a:solidFill>
                  <a:srgbClr val="C00000"/>
                </a:solidFill>
              </a:rPr>
              <a:t>: Acoso </a:t>
            </a:r>
            <a:r>
              <a:rPr lang="es-ES" sz="2400" dirty="0">
                <a:solidFill>
                  <a:srgbClr val="C00000"/>
                </a:solidFill>
              </a:rPr>
              <a:t>V</a:t>
            </a:r>
            <a:r>
              <a:rPr lang="es-ES" sz="2400" dirty="0" smtClean="0">
                <a:solidFill>
                  <a:srgbClr val="C00000"/>
                </a:solidFill>
              </a:rPr>
              <a:t>irtual </a:t>
            </a:r>
            <a:r>
              <a:rPr lang="es-ES" sz="2400" dirty="0">
                <a:solidFill>
                  <a:srgbClr val="C00000"/>
                </a:solidFill>
              </a:rPr>
              <a:t>i</a:t>
            </a:r>
            <a:r>
              <a:rPr lang="es-ES" sz="2400" dirty="0" smtClean="0">
                <a:solidFill>
                  <a:srgbClr val="C00000"/>
                </a:solidFill>
              </a:rPr>
              <a:t>nfantil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7504" y="195486"/>
            <a:ext cx="8856984" cy="4464496"/>
          </a:xfrm>
        </p:spPr>
        <p:txBody>
          <a:bodyPr/>
          <a:lstStyle/>
          <a:p>
            <a:pPr algn="just">
              <a:buNone/>
            </a:pPr>
            <a:r>
              <a:rPr lang="es-ES" sz="2000" dirty="0">
                <a:solidFill>
                  <a:schemeClr val="bg1"/>
                </a:solidFill>
              </a:rPr>
              <a:t>S</a:t>
            </a:r>
            <a:r>
              <a:rPr lang="es-ES" sz="2000" dirty="0" smtClean="0">
                <a:solidFill>
                  <a:schemeClr val="bg1"/>
                </a:solidFill>
              </a:rPr>
              <a:t>ituaciones </a:t>
            </a:r>
            <a:r>
              <a:rPr lang="es-ES" sz="2000" dirty="0">
                <a:solidFill>
                  <a:schemeClr val="bg1"/>
                </a:solidFill>
              </a:rPr>
              <a:t>de abuso sexual de niños por parte de adultos a través de internet, usando los chats y las webcams</a:t>
            </a:r>
            <a:r>
              <a:rPr lang="es-ES" sz="2000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buNone/>
            </a:pPr>
            <a:endParaRPr lang="es-ES" sz="2000" dirty="0" smtClean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ES" sz="2000" b="1" dirty="0" smtClean="0">
                <a:solidFill>
                  <a:srgbClr val="00B050"/>
                </a:solidFill>
              </a:rPr>
              <a:t>1) Contacto </a:t>
            </a:r>
            <a:r>
              <a:rPr lang="es-ES" sz="2000" dirty="0" smtClean="0">
                <a:solidFill>
                  <a:srgbClr val="00B050"/>
                </a:solidFill>
              </a:rPr>
              <a:t>del menor a través de rede sociales (chat, </a:t>
            </a:r>
            <a:r>
              <a:rPr lang="es-ES" sz="2000" dirty="0" err="1" smtClean="0">
                <a:solidFill>
                  <a:srgbClr val="00B050"/>
                </a:solidFill>
              </a:rPr>
              <a:t>facebook</a:t>
            </a:r>
            <a:r>
              <a:rPr lang="es-ES" sz="2000" dirty="0" smtClean="0">
                <a:solidFill>
                  <a:srgbClr val="00B050"/>
                </a:solidFill>
              </a:rPr>
              <a:t>, otros) generalmente haciéndose pasar por otro niño.</a:t>
            </a:r>
          </a:p>
          <a:p>
            <a:pPr algn="just">
              <a:buNone/>
            </a:pPr>
            <a:endParaRPr lang="es-ES" sz="20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ES" sz="2000" b="1" dirty="0" smtClean="0">
                <a:solidFill>
                  <a:srgbClr val="7030A0"/>
                </a:solidFill>
              </a:rPr>
              <a:t>2) </a:t>
            </a:r>
            <a:r>
              <a:rPr lang="es-ES" sz="2000" dirty="0" smtClean="0">
                <a:solidFill>
                  <a:srgbClr val="7030A0"/>
                </a:solidFill>
              </a:rPr>
              <a:t>Crear </a:t>
            </a:r>
            <a:r>
              <a:rPr lang="es-ES" sz="2000" b="1" dirty="0" smtClean="0">
                <a:solidFill>
                  <a:srgbClr val="7030A0"/>
                </a:solidFill>
              </a:rPr>
              <a:t>lazo de confianza y amistad </a:t>
            </a:r>
            <a:r>
              <a:rPr lang="es-ES" sz="2000" dirty="0" smtClean="0">
                <a:solidFill>
                  <a:srgbClr val="7030A0"/>
                </a:solidFill>
              </a:rPr>
              <a:t>con el menor para recabar información personal.</a:t>
            </a:r>
          </a:p>
          <a:p>
            <a:pPr algn="just">
              <a:buNone/>
            </a:pPr>
            <a:endParaRPr lang="es-ES" sz="2000" dirty="0">
              <a:solidFill>
                <a:schemeClr val="bg1"/>
              </a:solidFill>
            </a:endParaRPr>
          </a:p>
          <a:p>
            <a:pPr algn="just">
              <a:buNone/>
            </a:pPr>
            <a:r>
              <a:rPr lang="es-ES" sz="2000" b="1" dirty="0" smtClean="0">
                <a:solidFill>
                  <a:srgbClr val="00B0F0"/>
                </a:solidFill>
              </a:rPr>
              <a:t>3) </a:t>
            </a:r>
            <a:r>
              <a:rPr lang="es-ES" sz="2000" dirty="0">
                <a:solidFill>
                  <a:srgbClr val="00B0F0"/>
                </a:solidFill>
              </a:rPr>
              <a:t>D</a:t>
            </a:r>
            <a:r>
              <a:rPr lang="es-ES" sz="2000" dirty="0" smtClean="0">
                <a:solidFill>
                  <a:srgbClr val="00B0F0"/>
                </a:solidFill>
              </a:rPr>
              <a:t>isminuir inhibiciones </a:t>
            </a:r>
            <a:r>
              <a:rPr lang="es-ES" sz="2000" dirty="0">
                <a:solidFill>
                  <a:srgbClr val="00B0F0"/>
                </a:solidFill>
              </a:rPr>
              <a:t>del niño o niña, a veces mostrándole imágenes de contenido pornográfico, hasta lograr que el o la menor se desnude frente a la webcam o le envíe fotografías de tipo </a:t>
            </a:r>
            <a:r>
              <a:rPr lang="es-ES" sz="2000" dirty="0" smtClean="0">
                <a:solidFill>
                  <a:srgbClr val="00B0F0"/>
                </a:solidFill>
              </a:rPr>
              <a:t>sexual.</a:t>
            </a:r>
          </a:p>
          <a:p>
            <a:pPr algn="just">
              <a:buNone/>
            </a:pPr>
            <a:endParaRPr lang="es-ES" sz="2000" dirty="0">
              <a:solidFill>
                <a:srgbClr val="00B050"/>
              </a:solidFill>
            </a:endParaRPr>
          </a:p>
          <a:p>
            <a:pPr algn="just">
              <a:buNone/>
            </a:pPr>
            <a:r>
              <a:rPr lang="es-ES" sz="2000" b="1" dirty="0" smtClean="0">
                <a:solidFill>
                  <a:srgbClr val="00B050"/>
                </a:solidFill>
              </a:rPr>
              <a:t>4) Chantaje</a:t>
            </a:r>
            <a:r>
              <a:rPr lang="es-ES" sz="2000" dirty="0" smtClean="0">
                <a:solidFill>
                  <a:srgbClr val="00B050"/>
                </a:solidFill>
              </a:rPr>
              <a:t>: </a:t>
            </a:r>
            <a:r>
              <a:rPr lang="es-ES" sz="2000" dirty="0">
                <a:solidFill>
                  <a:srgbClr val="00B050"/>
                </a:solidFill>
              </a:rPr>
              <a:t>el abusador amenaza con hacer públicas las fotografías si el niño no accede a enviarle más, y en ocasiones busca concertar una reunión para abusar sexualmente de él o ella.</a:t>
            </a:r>
          </a:p>
        </p:txBody>
      </p:sp>
    </p:spTree>
    <p:extLst>
      <p:ext uri="{BB962C8B-B14F-4D97-AF65-F5344CB8AC3E}">
        <p14:creationId xmlns:p14="http://schemas.microsoft.com/office/powerpoint/2010/main" val="28715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1090"/>
            <a:ext cx="7704856" cy="460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01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subTitle" idx="4294967295"/>
          </p:nvPr>
        </p:nvSpPr>
        <p:spPr>
          <a:xfrm>
            <a:off x="899592" y="58759"/>
            <a:ext cx="7632848" cy="64078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800" b="1" dirty="0" smtClean="0">
                <a:solidFill>
                  <a:schemeClr val="bg1"/>
                </a:solidFill>
              </a:rPr>
              <a:t>Recomendaciones para Evitar Grooming </a:t>
            </a:r>
            <a:endParaRPr lang="en" sz="2800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79512" y="483518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endParaRPr lang="es-ES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3" name="2 CuadroTexto"/>
          <p:cNvSpPr txBox="1"/>
          <p:nvPr/>
        </p:nvSpPr>
        <p:spPr>
          <a:xfrm>
            <a:off x="178601" y="555526"/>
            <a:ext cx="86409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 smtClean="0">
                <a:solidFill>
                  <a:srgbClr val="00B0F0"/>
                </a:solidFill>
                <a:latin typeface="Hind" charset="0"/>
                <a:cs typeface="Hind" charset="0"/>
              </a:rPr>
              <a:t>• No </a:t>
            </a:r>
            <a: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  <a:t>des tus datos personales o los de tu familia (nombres, dirección, teléfonos) por Internet ni entregues tus claves a cualquier persona</a:t>
            </a:r>
            <a:r>
              <a:rPr lang="es-ES" sz="1800" b="1" dirty="0" smtClean="0">
                <a:solidFill>
                  <a:srgbClr val="00B0F0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chemeClr val="bg1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chemeClr val="bg1"/>
                </a:solidFill>
                <a:latin typeface="Hind" charset="0"/>
                <a:cs typeface="Hind" charset="0"/>
              </a:rPr>
            </a:br>
            <a:r>
              <a:rPr lang="es-ES" sz="1800" b="1" dirty="0" smtClean="0">
                <a:solidFill>
                  <a:srgbClr val="00B050"/>
                </a:solidFill>
                <a:latin typeface="Hind" charset="0"/>
                <a:cs typeface="Hind" charset="0"/>
              </a:rPr>
              <a:t>• No </a:t>
            </a:r>
            <a: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  <a:t>te juntes con personas que conociste por intermedio del chat sin el conocimiento o autorización de tus papás. Hay personas que mienten sobre la edad que tienen y que podrían hacerte daño</a:t>
            </a:r>
            <a:r>
              <a:rPr lang="es-ES" sz="1800" b="1" dirty="0" smtClean="0">
                <a:solidFill>
                  <a:srgbClr val="00B050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chemeClr val="bg1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chemeClr val="bg1"/>
                </a:solidFill>
                <a:latin typeface="Hind" charset="0"/>
                <a:cs typeface="Hind" charset="0"/>
              </a:rPr>
            </a:br>
            <a:r>
              <a:rPr lang="es-ES" sz="1800" b="1" dirty="0" smtClean="0">
                <a:solidFill>
                  <a:srgbClr val="7030A0"/>
                </a:solidFill>
                <a:latin typeface="Hind" charset="0"/>
                <a:cs typeface="Hind" charset="0"/>
              </a:rPr>
              <a:t>• No </a:t>
            </a:r>
            <a:r>
              <a:rPr lang="es-ES" sz="1800" b="1" dirty="0">
                <a:solidFill>
                  <a:srgbClr val="7030A0"/>
                </a:solidFill>
                <a:latin typeface="Hind" charset="0"/>
                <a:cs typeface="Hind" charset="0"/>
              </a:rPr>
              <a:t>contestes mensajes que te hagan sentir incómodo o avergonzado, y cuéntales a tus papás si esto ocurre</a:t>
            </a:r>
            <a:r>
              <a:rPr lang="es-ES" sz="1800" b="1" dirty="0" smtClean="0">
                <a:solidFill>
                  <a:srgbClr val="7030A0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rgbClr val="FFC000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rgbClr val="FFC000"/>
                </a:solidFill>
                <a:latin typeface="Hind" charset="0"/>
                <a:cs typeface="Hind" charset="0"/>
              </a:rPr>
            </a:br>
            <a:r>
              <a:rPr lang="es-ES" sz="1800" b="1" dirty="0" smtClean="0">
                <a:solidFill>
                  <a:srgbClr val="FFC000"/>
                </a:solidFill>
                <a:latin typeface="Hind" charset="0"/>
                <a:cs typeface="Hind" charset="0"/>
              </a:rPr>
              <a:t>• No </a:t>
            </a:r>
            <a:r>
              <a:rPr lang="es-ES" sz="1800" b="1" dirty="0">
                <a:solidFill>
                  <a:srgbClr val="FFC000"/>
                </a:solidFill>
                <a:latin typeface="Hind" charset="0"/>
                <a:cs typeface="Hind" charset="0"/>
              </a:rPr>
              <a:t>envíes fotos tuyas o de tu familia a contactos que no conoces</a:t>
            </a:r>
            <a:r>
              <a:rPr lang="es-ES" sz="1800" b="1" dirty="0" smtClean="0">
                <a:solidFill>
                  <a:srgbClr val="FFC000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</a:br>
            <a:r>
              <a:rPr lang="es-ES" sz="1800" b="1" dirty="0" smtClean="0">
                <a:solidFill>
                  <a:srgbClr val="00B0F0"/>
                </a:solidFill>
                <a:latin typeface="Hind" charset="0"/>
                <a:cs typeface="Hind" charset="0"/>
              </a:rPr>
              <a:t>• Ignora </a:t>
            </a:r>
            <a: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  <a:t>el </a:t>
            </a:r>
            <a:r>
              <a:rPr lang="es-ES" sz="1800" b="1" dirty="0" err="1">
                <a:solidFill>
                  <a:srgbClr val="00B0F0"/>
                </a:solidFill>
                <a:latin typeface="Hind" charset="0"/>
                <a:cs typeface="Hind" charset="0"/>
              </a:rPr>
              <a:t>Spam</a:t>
            </a:r>
            <a: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  <a:t> y no abras archivos de desconocidos. Es posible que a través de estos medios alguien descifre tus claves de MSN y de correo electrónico</a:t>
            </a:r>
            <a:r>
              <a:rPr lang="es-ES" sz="1800" b="1" dirty="0" smtClean="0">
                <a:solidFill>
                  <a:srgbClr val="00B0F0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</a:br>
            <a:r>
              <a:rPr lang="es-ES" sz="1800" b="1" dirty="0" smtClean="0">
                <a:solidFill>
                  <a:srgbClr val="00B050"/>
                </a:solidFill>
                <a:latin typeface="Hind" charset="0"/>
                <a:cs typeface="Hind" charset="0"/>
              </a:rPr>
              <a:t>• No </a:t>
            </a:r>
            <a: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  <a:t>utilices cámara web para chatear.</a:t>
            </a:r>
            <a:r>
              <a:rPr lang="es-ES" sz="1800" dirty="0">
                <a:solidFill>
                  <a:srgbClr val="00B050"/>
                </a:solidFill>
                <a:latin typeface="Hind" charset="0"/>
                <a:cs typeface="Hind" charset="0"/>
              </a:rPr>
              <a:t/>
            </a:r>
            <a:br>
              <a:rPr lang="es-ES" sz="1800" dirty="0">
                <a:solidFill>
                  <a:srgbClr val="00B050"/>
                </a:solidFill>
                <a:latin typeface="Hind" charset="0"/>
                <a:cs typeface="Hind" charset="0"/>
              </a:rPr>
            </a:br>
            <a:endParaRPr lang="es-ES" sz="1800" dirty="0">
              <a:solidFill>
                <a:srgbClr val="00B050"/>
              </a:solidFill>
              <a:latin typeface="Hind" charset="0"/>
              <a:cs typeface="Hind" charset="0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1520" y="267494"/>
            <a:ext cx="835292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b="1" dirty="0">
                <a:solidFill>
                  <a:srgbClr val="00B0F0"/>
                </a:solidFill>
                <a:latin typeface="Hind" charset="0"/>
                <a:cs typeface="Hind" charset="0"/>
              </a:rPr>
              <a:t>•No te identifiques con un Nick que de cuenta de tu año de nacimiento o edad</a:t>
            </a:r>
            <a:r>
              <a:rPr lang="es-ES" sz="1800" b="1" dirty="0" smtClean="0">
                <a:solidFill>
                  <a:schemeClr val="bg1"/>
                </a:solidFill>
                <a:latin typeface="Hind" charset="0"/>
                <a:cs typeface="Hind" charset="0"/>
              </a:rPr>
              <a:t>.</a:t>
            </a:r>
          </a:p>
          <a:p>
            <a:pPr algn="just"/>
            <a: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  <a:t/>
            </a:r>
            <a:b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</a:br>
            <a:r>
              <a:rPr lang="es-ES" sz="1800" b="1" dirty="0">
                <a:solidFill>
                  <a:srgbClr val="00B050"/>
                </a:solidFill>
                <a:latin typeface="Hind" charset="0"/>
                <a:cs typeface="Hind" charset="0"/>
              </a:rPr>
              <a:t>•En redes sociales como Facebook no aceptes como amigos a personas que no conoces y establece privacidad de tu perfil sólo a tus amigos.</a:t>
            </a:r>
          </a:p>
          <a:p>
            <a:pPr algn="just"/>
            <a:endParaRPr lang="es-E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635646"/>
            <a:ext cx="4968552" cy="3336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44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467544" y="915566"/>
            <a:ext cx="8280920" cy="388843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en" sz="2000" dirty="0" smtClean="0"/>
              <a:t>Nace </a:t>
            </a:r>
            <a:r>
              <a:rPr lang="es-ES" sz="2000" dirty="0"/>
              <a:t>frente a la necesidad de nuestros ciudadanos de contar con organismos policiales dedicados a la </a:t>
            </a:r>
            <a:r>
              <a:rPr lang="es-ES" sz="2000" b="1" dirty="0"/>
              <a:t>investigación y solución de sus problemas en el mundo virtual</a:t>
            </a:r>
            <a:r>
              <a:rPr lang="es-ES" sz="2000" dirty="0"/>
              <a:t>, en una potente señal de que los temas del mundo globalizado son también de nuestro país.</a:t>
            </a:r>
          </a:p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611560" y="195486"/>
            <a:ext cx="8136904" cy="6359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 dirty="0" smtClean="0">
                <a:solidFill>
                  <a:srgbClr val="7030A0"/>
                </a:solidFill>
              </a:rPr>
              <a:t>PDI: Brigada Investigadora del Cibercrimen</a:t>
            </a:r>
            <a:endParaRPr lang="en" dirty="0"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335358"/>
            <a:ext cx="3816424" cy="2540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47664" y="-20538"/>
            <a:ext cx="5972100" cy="635999"/>
          </a:xfrm>
        </p:spPr>
        <p:txBody>
          <a:bodyPr/>
          <a:lstStyle/>
          <a:p>
            <a:pPr algn="ctr"/>
            <a:r>
              <a:rPr lang="es-ES" sz="3200" dirty="0" smtClean="0">
                <a:solidFill>
                  <a:srgbClr val="7030A0"/>
                </a:solidFill>
              </a:rPr>
              <a:t>Áreas de Trabajo</a:t>
            </a:r>
            <a:endParaRPr lang="es-ES" sz="3200" dirty="0">
              <a:solidFill>
                <a:srgbClr val="7030A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23528" y="483518"/>
            <a:ext cx="8568952" cy="4392488"/>
          </a:xfrm>
        </p:spPr>
        <p:txBody>
          <a:bodyPr/>
          <a:lstStyle/>
          <a:p>
            <a:pPr algn="just">
              <a:buNone/>
            </a:pPr>
            <a:r>
              <a:rPr lang="es-ES" dirty="0"/>
              <a:t>● </a:t>
            </a:r>
            <a:r>
              <a:rPr lang="es-ES" b="1" dirty="0"/>
              <a:t>Delitos contra menores en Internet:</a:t>
            </a:r>
            <a:r>
              <a:rPr lang="es-ES" dirty="0"/>
              <a:t> Comprende todos aquellos ilícitos que atentan contra la </a:t>
            </a:r>
            <a:r>
              <a:rPr lang="es-ES" b="1" dirty="0"/>
              <a:t>seguridad y la indemnidad sexual de los menores en la red</a:t>
            </a:r>
            <a:r>
              <a:rPr lang="es-ES" dirty="0"/>
              <a:t>, como la </a:t>
            </a:r>
            <a:r>
              <a:rPr lang="es-ES" b="1" dirty="0"/>
              <a:t>pedofilia y el abuso sexual impropio </a:t>
            </a:r>
            <a:r>
              <a:rPr lang="es-ES" dirty="0"/>
              <a:t>(</a:t>
            </a:r>
            <a:r>
              <a:rPr lang="es-ES" dirty="0" err="1"/>
              <a:t>grooming</a:t>
            </a:r>
            <a:r>
              <a:rPr lang="es-ES" dirty="0"/>
              <a:t>) cometido a través de medios tecnológicos</a:t>
            </a:r>
            <a:r>
              <a:rPr lang="es-ES" dirty="0" smtClean="0"/>
              <a:t>.</a:t>
            </a:r>
          </a:p>
          <a:p>
            <a:pPr algn="just">
              <a:buNone/>
            </a:pPr>
            <a:endParaRPr lang="es-ES" dirty="0"/>
          </a:p>
          <a:p>
            <a:pPr algn="just">
              <a:buNone/>
            </a:pPr>
            <a:r>
              <a:rPr lang="es-ES" dirty="0"/>
              <a:t>● </a:t>
            </a:r>
            <a:r>
              <a:rPr lang="es-ES" b="1" dirty="0"/>
              <a:t>Delitos computacionales:</a:t>
            </a:r>
            <a:r>
              <a:rPr lang="es-ES" dirty="0"/>
              <a:t> Se ocupa de todos los delitos en que la tecnología se ha empleado como especial forma de comisión, especialmente aquellos que afectan la seguridad y patrimonio de los adultos, como </a:t>
            </a:r>
            <a:r>
              <a:rPr lang="es-ES" b="1" dirty="0"/>
              <a:t>la estafa, las amenazas, las injurias y calumnias, la usurpación de nombre, la apropiación y uso fraudulento de cuentas de correo y redes sociales</a:t>
            </a:r>
            <a:r>
              <a:rPr lang="es-ES" dirty="0"/>
              <a:t>, entre otros</a:t>
            </a:r>
            <a:r>
              <a:rPr lang="es-ES" dirty="0" smtClean="0"/>
              <a:t>.</a:t>
            </a:r>
          </a:p>
          <a:p>
            <a:pPr algn="just">
              <a:buNone/>
            </a:pPr>
            <a:endParaRPr lang="es-ES" dirty="0"/>
          </a:p>
          <a:p>
            <a:pPr algn="just">
              <a:buNone/>
            </a:pPr>
            <a:r>
              <a:rPr lang="es-ES" dirty="0"/>
              <a:t>● </a:t>
            </a:r>
            <a:r>
              <a:rPr lang="es-ES" b="1" dirty="0"/>
              <a:t>Investigación forense-informática:</a:t>
            </a:r>
            <a:r>
              <a:rPr lang="es-ES" dirty="0"/>
              <a:t> Se preocupa de aquellas figuras contempladas en la Ley sobre Delitos Informáticos, como el </a:t>
            </a:r>
            <a:r>
              <a:rPr lang="es-ES" b="1" dirty="0"/>
              <a:t>acceso indebido, el web </a:t>
            </a:r>
            <a:r>
              <a:rPr lang="es-ES" b="1" dirty="0" err="1"/>
              <a:t>defacing</a:t>
            </a:r>
            <a:r>
              <a:rPr lang="es-ES" b="1" dirty="0"/>
              <a:t> y el daño informático</a:t>
            </a:r>
            <a:r>
              <a:rPr lang="es-ES" dirty="0"/>
              <a:t>, entre otros. Además, realiza investigación forense sobre medios tecnológicos buscando evidencias que pueden ser utilizadas como pruebas en el proceso penal.</a:t>
            </a:r>
          </a:p>
          <a:p>
            <a:pPr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6983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123478"/>
            <a:ext cx="5972100" cy="635999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rgbClr val="7030A0"/>
                </a:solidFill>
              </a:rPr>
              <a:t>Cifras Nacionales</a:t>
            </a:r>
            <a:endParaRPr lang="es-ES" dirty="0">
              <a:solidFill>
                <a:srgbClr val="7030A0"/>
              </a:solidFill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11560" y="627534"/>
            <a:ext cx="8280920" cy="4104456"/>
          </a:xfrm>
        </p:spPr>
        <p:txBody>
          <a:bodyPr/>
          <a:lstStyle/>
          <a:p>
            <a:pPr algn="just" fontAlgn="ctr">
              <a:lnSpc>
                <a:spcPct val="150000"/>
              </a:lnSpc>
              <a:buNone/>
            </a:pPr>
            <a:r>
              <a:rPr lang="es-ES" dirty="0"/>
              <a:t>En lo que va del año, la PDI ha investigado </a:t>
            </a:r>
            <a:r>
              <a:rPr lang="es-ES" b="1" dirty="0"/>
              <a:t>60 casos </a:t>
            </a:r>
            <a:r>
              <a:rPr lang="es-ES" dirty="0"/>
              <a:t>vinculados a </a:t>
            </a:r>
            <a:r>
              <a:rPr lang="es-ES" b="1" dirty="0" err="1"/>
              <a:t>grooming</a:t>
            </a:r>
            <a:r>
              <a:rPr lang="es-ES" b="1" dirty="0"/>
              <a:t>,</a:t>
            </a:r>
            <a:r>
              <a:rPr lang="es-ES" dirty="0"/>
              <a:t> principalmente a través de la Brigada del </a:t>
            </a:r>
            <a:r>
              <a:rPr lang="es-ES" dirty="0" err="1"/>
              <a:t>Ciber</a:t>
            </a:r>
            <a:r>
              <a:rPr lang="es-ES" dirty="0"/>
              <a:t> Crimen de Santiago y de Valparaíso. En </a:t>
            </a:r>
            <a:r>
              <a:rPr lang="es-ES" dirty="0" smtClean="0"/>
              <a:t>2015, </a:t>
            </a:r>
            <a:r>
              <a:rPr lang="es-ES" dirty="0"/>
              <a:t>en tanto, se investigaron </a:t>
            </a:r>
            <a:r>
              <a:rPr lang="es-ES" b="1" dirty="0"/>
              <a:t>390 delitos</a:t>
            </a:r>
            <a:r>
              <a:rPr lang="es-ES" dirty="0"/>
              <a:t>, los que permitieron detener a </a:t>
            </a:r>
            <a:r>
              <a:rPr lang="es-ES" b="1" dirty="0"/>
              <a:t>15 personas</a:t>
            </a:r>
            <a:r>
              <a:rPr lang="es-ES" dirty="0"/>
              <a:t>. Esta cifra supera a los casos registrados en el </a:t>
            </a:r>
            <a:r>
              <a:rPr lang="es-ES" dirty="0" smtClean="0"/>
              <a:t>2014, </a:t>
            </a:r>
            <a:r>
              <a:rPr lang="es-ES" dirty="0"/>
              <a:t>año en que se realizaron </a:t>
            </a:r>
            <a:r>
              <a:rPr lang="es-ES" b="1" dirty="0"/>
              <a:t>368 investigaciones </a:t>
            </a:r>
            <a:r>
              <a:rPr lang="es-ES" dirty="0"/>
              <a:t>sobre la materia. </a:t>
            </a:r>
          </a:p>
          <a:p>
            <a:pPr algn="just" fontAlgn="ctr">
              <a:lnSpc>
                <a:spcPct val="150000"/>
              </a:lnSpc>
              <a:buNone/>
            </a:pPr>
            <a:endParaRPr lang="es-ES" dirty="0"/>
          </a:p>
          <a:p>
            <a:pPr>
              <a:buNone/>
            </a:pPr>
            <a:endParaRPr lang="es-E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92431"/>
            <a:ext cx="3024336" cy="189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92431"/>
            <a:ext cx="3007494" cy="1994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519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in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347</Words>
  <Application>Microsoft Office PowerPoint</Application>
  <PresentationFormat>Presentación en pantalla (16:9)</PresentationFormat>
  <Paragraphs>33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Arial</vt:lpstr>
      <vt:lpstr>Gill Sans MT Condensed</vt:lpstr>
      <vt:lpstr>Hind</vt:lpstr>
      <vt:lpstr>Calibri</vt:lpstr>
      <vt:lpstr>Dumaine</vt:lpstr>
      <vt:lpstr>Sesión: Uso Responsable de Redes Sociales e Internet. Grooming y Marco Legal </vt:lpstr>
      <vt:lpstr>Para Reflexionar…</vt:lpstr>
      <vt:lpstr>Grooming: Acoso Virtual infantil</vt:lpstr>
      <vt:lpstr>Presentación de PowerPoint</vt:lpstr>
      <vt:lpstr>Presentación de PowerPoint</vt:lpstr>
      <vt:lpstr>Presentación de PowerPoint</vt:lpstr>
      <vt:lpstr>PDI: Brigada Investigadora del Cibercrimen</vt:lpstr>
      <vt:lpstr>Áreas de Trabajo</vt:lpstr>
      <vt:lpstr>Cifras Nacionales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Charla Apoderados: Uso Responsable de Redes Sociales e Internet</dc:title>
  <dc:creator>Pie2</dc:creator>
  <cp:lastModifiedBy>usuario</cp:lastModifiedBy>
  <cp:revision>31</cp:revision>
  <dcterms:modified xsi:type="dcterms:W3CDTF">2016-10-15T15:28:23Z</dcterms:modified>
</cp:coreProperties>
</file>