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57" r:id="rId6"/>
    <p:sldId id="264" r:id="rId7"/>
    <p:sldId id="266" r:id="rId8"/>
    <p:sldId id="261" r:id="rId9"/>
    <p:sldId id="263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2" autoAdjust="0"/>
    <p:restoredTop sz="94660"/>
  </p:normalViewPr>
  <p:slideViewPr>
    <p:cSldViewPr>
      <p:cViewPr varScale="1">
        <p:scale>
          <a:sx n="87" d="100"/>
          <a:sy n="87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16E10-B3B0-43E1-84FB-4CABCDC77457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AAA73-D58D-438E-94AD-5C6694C956B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2864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AAA73-D58D-438E-94AD-5C6694C956B9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410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1CF093F-AE22-445F-AD3B-99A3D3BFA1EA}" type="datetimeFigureOut">
              <a:rPr lang="es-CL" smtClean="0"/>
              <a:t>29-09-2018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664" y="836712"/>
            <a:ext cx="6477000" cy="864096"/>
          </a:xfrm>
        </p:spPr>
        <p:txBody>
          <a:bodyPr>
            <a:normAutofit/>
          </a:bodyPr>
          <a:lstStyle/>
          <a:p>
            <a:pPr algn="ctr"/>
            <a:r>
              <a:rPr lang="es-CL" sz="3200" b="1" dirty="0" smtClean="0"/>
              <a:t> </a:t>
            </a:r>
            <a:r>
              <a:rPr lang="es-CL" sz="3200" b="1" dirty="0" smtClean="0"/>
              <a:t>Prevención violencia escolar</a:t>
            </a:r>
            <a:endParaRPr lang="es-CL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752" y="6021288"/>
            <a:ext cx="6705600" cy="685800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4" name="AutoShape 2" descr="Resultado de imagen para cuidar nuestro coleg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 dirty="0"/>
          </a:p>
        </p:txBody>
      </p:sp>
      <p:pic>
        <p:nvPicPr>
          <p:cNvPr id="1026" name="Picture 2" descr="C:\Users\MI2\Desktop\Plan Integral Seguridad Escolar\acoso-escolar-02-ined21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8"/>
            <a:ext cx="5688632" cy="352839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46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400" dirty="0" smtClean="0"/>
              <a:t>¿Qué es la violencia escolar?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2555776" y="1196752"/>
            <a:ext cx="3888432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Violencia Escolar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139952" y="1628800"/>
            <a:ext cx="432048" cy="288032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439652" y="1942936"/>
            <a:ext cx="6264696" cy="213413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El acoso escolar (también conocido como hostigamiento escolar, matonaje escolar, maltrato escolar o en inglés bullying) es cualquier forma de maltrato psicológico, verbal o físico producido entre estudiantes de forma reiterada a lo largo de un tiempo determinado tanto en el aula, como a través de las redes </a:t>
            </a: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sociales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0" name="Picture 2" descr="C:\Users\MI2\Desktop\Plan Integral Seguridad Escolar\violenciaescolar-621x3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94" y="4293096"/>
            <a:ext cx="5364595" cy="2363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83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 smtClean="0"/>
              <a:t>Plan Prevención de violencia escolar</a:t>
            </a:r>
            <a:endParaRPr lang="es-CL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2051720" y="1196752"/>
            <a:ext cx="5040560" cy="50405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Violencia Escolar.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2051720" y="1700808"/>
            <a:ext cx="360040" cy="360040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670064" y="2060848"/>
            <a:ext cx="1224136" cy="7200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Bullying Físico.</a:t>
            </a:r>
          </a:p>
          <a:p>
            <a:pPr algn="ctr"/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6588224" y="1700808"/>
            <a:ext cx="360040" cy="360040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Rectángulo redondeado"/>
          <p:cNvSpPr/>
          <p:nvPr/>
        </p:nvSpPr>
        <p:spPr>
          <a:xfrm>
            <a:off x="6300192" y="2080960"/>
            <a:ext cx="1080120" cy="64807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Bullying </a:t>
            </a: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2051720" y="2780928"/>
            <a:ext cx="360040" cy="288032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Rectángulo redondeado"/>
          <p:cNvSpPr/>
          <p:nvPr/>
        </p:nvSpPr>
        <p:spPr>
          <a:xfrm>
            <a:off x="971600" y="3068960"/>
            <a:ext cx="2736304" cy="18002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 el tipo de acoso más común, especialmente entre chicos. Incluye golpes, empujones e incluso palizas entre uno o varios agresores contra una sola víctima</a:t>
            </a:r>
          </a:p>
        </p:txBody>
      </p:sp>
      <p:sp>
        <p:nvSpPr>
          <p:cNvPr id="15" name="14 Flecha abajo"/>
          <p:cNvSpPr/>
          <p:nvPr/>
        </p:nvSpPr>
        <p:spPr>
          <a:xfrm>
            <a:off x="6642484" y="2747012"/>
            <a:ext cx="377788" cy="288032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Rectángulo redondeado"/>
          <p:cNvSpPr/>
          <p:nvPr/>
        </p:nvSpPr>
        <p:spPr>
          <a:xfrm>
            <a:off x="5796136" y="3058065"/>
            <a:ext cx="2340260" cy="173908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Pretende aislar al niño o joven del resto del grupo, ignorándolo, aislándolo y excluyéndolo del resto </a:t>
            </a:r>
          </a:p>
        </p:txBody>
      </p:sp>
    </p:spTree>
    <p:extLst>
      <p:ext uri="{BB962C8B-B14F-4D97-AF65-F5344CB8AC3E}">
        <p14:creationId xmlns:p14="http://schemas.microsoft.com/office/powerpoint/2010/main" val="323267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>
                <a:solidFill>
                  <a:srgbClr val="000000"/>
                </a:solidFill>
              </a:rPr>
              <a:t>Plan Prevención de violencia escolar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979712" y="1124744"/>
            <a:ext cx="4536504" cy="5040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Violencia Escolar.</a:t>
            </a:r>
            <a:endParaRPr lang="es-CL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2051720" y="1650454"/>
            <a:ext cx="504056" cy="288032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619672" y="1967224"/>
            <a:ext cx="1296144" cy="7578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Bullying Verbal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5868144" y="1650454"/>
            <a:ext cx="432048" cy="31677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Rectángulo redondeado"/>
          <p:cNvSpPr/>
          <p:nvPr/>
        </p:nvSpPr>
        <p:spPr>
          <a:xfrm>
            <a:off x="5400092" y="1967224"/>
            <a:ext cx="1368152" cy="7578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Bullying</a:t>
            </a:r>
          </a:p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Psicológico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2087724" y="2725032"/>
            <a:ext cx="468052" cy="34392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Rectángulo redondeado"/>
          <p:cNvSpPr/>
          <p:nvPr/>
        </p:nvSpPr>
        <p:spPr>
          <a:xfrm>
            <a:off x="899592" y="3068960"/>
            <a:ext cx="3096344" cy="194421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just"/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Son </a:t>
            </a:r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acciones no corporales con la finalidad de discriminar, difundir chismes o rumores, realizar acciones de exclusión o bromas insultantes y repetidas del tipo poner apodos</a:t>
            </a:r>
          </a:p>
        </p:txBody>
      </p:sp>
      <p:sp>
        <p:nvSpPr>
          <p:cNvPr id="12" name="11 Flecha abajo"/>
          <p:cNvSpPr/>
          <p:nvPr/>
        </p:nvSpPr>
        <p:spPr>
          <a:xfrm>
            <a:off x="5868144" y="2725032"/>
            <a:ext cx="432048" cy="34392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Rectángulo redondeado"/>
          <p:cNvSpPr/>
          <p:nvPr/>
        </p:nvSpPr>
        <p:spPr>
          <a:xfrm>
            <a:off x="4932040" y="3068960"/>
            <a:ext cx="2952328" cy="20162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 este caso existe una persecución, intimidación, tiranía, chantaje, manipulación y amenazas al otro. Son acciones que dañan la autoestima de la víctima y fomentan su sensación de </a:t>
            </a:r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temor.</a:t>
            </a:r>
            <a:endParaRPr lang="es-CL" sz="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01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 smtClean="0"/>
              <a:t>Estadística de la violencia escolar.</a:t>
            </a:r>
            <a:endParaRPr lang="es-CL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2" t="33960" r="25498" b="3464"/>
          <a:stretch/>
        </p:blipFill>
        <p:spPr bwMode="auto">
          <a:xfrm>
            <a:off x="0" y="980728"/>
            <a:ext cx="914400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19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>
                <a:solidFill>
                  <a:srgbClr val="000000"/>
                </a:solidFill>
              </a:rPr>
              <a:t>Plan Prevención de violencia escolar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403648" y="1052736"/>
            <a:ext cx="5904656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de la Violencia Escolar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1475656" y="1484784"/>
            <a:ext cx="432048" cy="313638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971600" y="1788025"/>
            <a:ext cx="1512168" cy="95689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emocionales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300192" y="1798422"/>
            <a:ext cx="1656184" cy="84525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de tipo social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012160" y="2924944"/>
            <a:ext cx="2232248" cy="21602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Dificultades </a:t>
            </a:r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 la relación con adultos no familiares, consumo de alcohol y drogas, conductas antisociales, comportamientos delictivos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611560" y="3074546"/>
            <a:ext cx="2232248" cy="201063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Estrés</a:t>
            </a:r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inseguro</a:t>
            </a:r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hiperactividad, negativismo, baja autoestima, síntomas depresivos, ideas e intentos suicidas</a:t>
            </a:r>
          </a:p>
        </p:txBody>
      </p:sp>
      <p:sp>
        <p:nvSpPr>
          <p:cNvPr id="3" name="2 Flecha abajo"/>
          <p:cNvSpPr/>
          <p:nvPr/>
        </p:nvSpPr>
        <p:spPr>
          <a:xfrm>
            <a:off x="6846986" y="1471886"/>
            <a:ext cx="396044" cy="303241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Flecha abajo"/>
          <p:cNvSpPr/>
          <p:nvPr/>
        </p:nvSpPr>
        <p:spPr>
          <a:xfrm>
            <a:off x="1539940" y="2744923"/>
            <a:ext cx="360040" cy="329624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Flecha abajo"/>
          <p:cNvSpPr/>
          <p:nvPr/>
        </p:nvSpPr>
        <p:spPr>
          <a:xfrm>
            <a:off x="6895586" y="2643673"/>
            <a:ext cx="360040" cy="281271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098" name="Picture 2" descr="C:\Users\MI2\Desktop\Plan Integral Seguridad Escolar\shutterstock_158335781-560x3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492896"/>
            <a:ext cx="2880320" cy="40127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3750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>
                <a:solidFill>
                  <a:srgbClr val="000000"/>
                </a:solidFill>
              </a:rPr>
              <a:t>Plan Prevención de violencia escolar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2267744" y="1072528"/>
            <a:ext cx="4536504" cy="4122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de la Violencia Escolar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2411760" y="1484784"/>
            <a:ext cx="360040" cy="28803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Flecha abajo"/>
          <p:cNvSpPr/>
          <p:nvPr/>
        </p:nvSpPr>
        <p:spPr>
          <a:xfrm>
            <a:off x="6300192" y="1484784"/>
            <a:ext cx="360040" cy="29279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Rectángulo redondeado"/>
          <p:cNvSpPr/>
          <p:nvPr/>
        </p:nvSpPr>
        <p:spPr>
          <a:xfrm>
            <a:off x="1907704" y="1777581"/>
            <a:ext cx="1584176" cy="85933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Físicas</a:t>
            </a:r>
            <a:endParaRPr lang="es-CL" sz="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783565" y="1777581"/>
            <a:ext cx="1584176" cy="100334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Consecuencias a nivel cognitivo</a:t>
            </a:r>
            <a:endParaRPr lang="es-CL" sz="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2483492" y="2636912"/>
            <a:ext cx="360040" cy="28803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Flecha abajo"/>
          <p:cNvSpPr/>
          <p:nvPr/>
        </p:nvSpPr>
        <p:spPr>
          <a:xfrm>
            <a:off x="6372200" y="2780928"/>
            <a:ext cx="360040" cy="288032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Rectángulo redondeado"/>
          <p:cNvSpPr/>
          <p:nvPr/>
        </p:nvSpPr>
        <p:spPr>
          <a:xfrm>
            <a:off x="1799692" y="2924944"/>
            <a:ext cx="1800200" cy="165618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Traducidas en lesiones y en casos extremos con resultado fatales(muerte</a:t>
            </a:r>
            <a:r>
              <a:rPr lang="es-CL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5771491" y="3068960"/>
            <a:ext cx="1869299" cy="151216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Retraso intelectual, fracaso escolar, inadaptación a la escuela.</a:t>
            </a:r>
          </a:p>
        </p:txBody>
      </p:sp>
    </p:spTree>
    <p:extLst>
      <p:ext uri="{BB962C8B-B14F-4D97-AF65-F5344CB8AC3E}">
        <p14:creationId xmlns:p14="http://schemas.microsoft.com/office/powerpoint/2010/main" val="3268705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>
                <a:solidFill>
                  <a:srgbClr val="000000"/>
                </a:solidFill>
              </a:rPr>
              <a:t>Plan Prevención de violencia escolar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619672" y="1124744"/>
            <a:ext cx="5366997" cy="432048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Medidas Preventivas en el colegio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1699391" y="1548931"/>
            <a:ext cx="360040" cy="288032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195335" y="1855946"/>
            <a:ext cx="1368152" cy="106899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Estar informados y alertas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4087146" y="1573406"/>
            <a:ext cx="340838" cy="28803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3563888" y="1855946"/>
            <a:ext cx="1512168" cy="106899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Participación de estudiantes y padres</a:t>
            </a:r>
          </a:p>
        </p:txBody>
      </p:sp>
      <p:sp>
        <p:nvSpPr>
          <p:cNvPr id="9" name="8 Flecha abajo"/>
          <p:cNvSpPr/>
          <p:nvPr/>
        </p:nvSpPr>
        <p:spPr>
          <a:xfrm>
            <a:off x="6444208" y="1537809"/>
            <a:ext cx="288032" cy="29915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Rectángulo redondeado"/>
          <p:cNvSpPr/>
          <p:nvPr/>
        </p:nvSpPr>
        <p:spPr>
          <a:xfrm>
            <a:off x="5868144" y="1861438"/>
            <a:ext cx="1728192" cy="113551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Crear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expectativas positivas con respecto al comportamiento de estudiantes</a:t>
            </a:r>
          </a:p>
        </p:txBody>
      </p:sp>
      <p:sp>
        <p:nvSpPr>
          <p:cNvPr id="11" name="10 Flecha abajo"/>
          <p:cNvSpPr/>
          <p:nvPr/>
        </p:nvSpPr>
        <p:spPr>
          <a:xfrm>
            <a:off x="1619672" y="2939678"/>
            <a:ext cx="360040" cy="28803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996952"/>
            <a:ext cx="4333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727283" y="3221040"/>
            <a:ext cx="2304256" cy="1792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El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acoso ocurre generalmente en sitios como los baños, el patio de juegos, </a:t>
            </a:r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 el furgón escolar,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además sucede con </a:t>
            </a:r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teléfonos y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computadoras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3419872" y="3252636"/>
            <a:ext cx="2016224" cy="17605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</a:t>
            </a:r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os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estudiantes</a:t>
            </a:r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formen parte de la solución, y participen en equipos de seguridad y grupos especiales contra la intimidación </a:t>
            </a:r>
            <a:r>
              <a:rPr lang="es-CL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escolar</a:t>
            </a:r>
            <a:endParaRPr lang="es-CL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868144" y="3307782"/>
            <a:ext cx="1944216" cy="17053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Las escuelas y aulas deben ofrecerles a los estudiantes un entorno seguro de aprendizaje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12" name="11 Flecha abajo"/>
          <p:cNvSpPr/>
          <p:nvPr/>
        </p:nvSpPr>
        <p:spPr>
          <a:xfrm>
            <a:off x="4154353" y="2924944"/>
            <a:ext cx="331237" cy="31295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5408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000" dirty="0">
                <a:solidFill>
                  <a:srgbClr val="000000"/>
                </a:solidFill>
              </a:rPr>
              <a:t>Plan Prevención de violencia escolar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907704" y="1100629"/>
            <a:ext cx="5328592" cy="45616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Medidas Preventivas en los estudiantes</a:t>
            </a:r>
            <a:endParaRPr lang="es-CL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2051720" y="1568201"/>
            <a:ext cx="288032" cy="288032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340354" y="1868809"/>
            <a:ext cx="1872208" cy="12115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Reportar los casos de acoso personal y </a:t>
            </a:r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cibernético.</a:t>
            </a:r>
            <a:endParaRPr lang="es-CL" sz="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4309665" y="1568201"/>
            <a:ext cx="262335" cy="288032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3707904" y="1868809"/>
            <a:ext cx="1563563" cy="121156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 responder al acoso con violencia</a:t>
            </a:r>
          </a:p>
        </p:txBody>
      </p:sp>
      <p:sp>
        <p:nvSpPr>
          <p:cNvPr id="9" name="8 Flecha abajo"/>
          <p:cNvSpPr/>
          <p:nvPr/>
        </p:nvSpPr>
        <p:spPr>
          <a:xfrm>
            <a:off x="6436963" y="1561982"/>
            <a:ext cx="273542" cy="294251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Rectángulo redondeado"/>
          <p:cNvSpPr/>
          <p:nvPr/>
        </p:nvSpPr>
        <p:spPr>
          <a:xfrm>
            <a:off x="5769150" y="1846516"/>
            <a:ext cx="1609168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5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Estar siempre </a:t>
            </a:r>
            <a:r>
              <a:rPr lang="es-CL" sz="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acompañado</a:t>
            </a:r>
            <a:endParaRPr lang="es-CL" sz="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148" name="Picture 4" descr="Resultado de imagen para violencia esco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700" y="3437764"/>
            <a:ext cx="5395929" cy="2376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308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4702</TotalTime>
  <Words>423</Words>
  <Application>Microsoft Office PowerPoint</Application>
  <PresentationFormat>Presentación en pantalla (4:3)</PresentationFormat>
  <Paragraphs>47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Ángulos</vt:lpstr>
      <vt:lpstr> Prevención violencia escolar</vt:lpstr>
      <vt:lpstr>¿Qué es la violencia escolar?</vt:lpstr>
      <vt:lpstr>Plan Prevención de violencia escolar</vt:lpstr>
      <vt:lpstr>Plan Prevención de violencia escolar</vt:lpstr>
      <vt:lpstr>Estadística de la violencia escolar.</vt:lpstr>
      <vt:lpstr>Plan Prevención de violencia escolar</vt:lpstr>
      <vt:lpstr>Plan Prevención de violencia escolar</vt:lpstr>
      <vt:lpstr>Plan Prevención de violencia escolar</vt:lpstr>
      <vt:lpstr>Plan Prevención de violencia escolar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Lebrecht Toloza</dc:creator>
  <cp:lastModifiedBy>usuario</cp:lastModifiedBy>
  <cp:revision>532</cp:revision>
  <dcterms:created xsi:type="dcterms:W3CDTF">2014-11-28T20:27:09Z</dcterms:created>
  <dcterms:modified xsi:type="dcterms:W3CDTF">2018-09-29T16:23:30Z</dcterms:modified>
</cp:coreProperties>
</file>